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3"/>
  </p:handoutMasterIdLst>
  <p:sldIdLst>
    <p:sldId id="256" r:id="rId3"/>
    <p:sldId id="258" r:id="rId4"/>
    <p:sldId id="310" r:id="rId5"/>
    <p:sldId id="313" r:id="rId7"/>
    <p:sldId id="266" r:id="rId8"/>
    <p:sldId id="314" r:id="rId9"/>
    <p:sldId id="309" r:id="rId10"/>
    <p:sldId id="312" r:id="rId11"/>
    <p:sldId id="297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2644C"/>
    <a:srgbClr val="796CC2"/>
    <a:srgbClr val="2F6FAD"/>
    <a:srgbClr val="59A5AD"/>
    <a:srgbClr val="7CABB5"/>
    <a:srgbClr val="E0A8BC"/>
    <a:srgbClr val="9CF5F6"/>
    <a:srgbClr val="73A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31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684" y="-342"/>
      </p:cViewPr>
      <p:guideLst>
        <p:guide orient="horz" pos="2154"/>
        <p:guide pos="38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1607A-A6ED-4E9B-9BE5-CF4985AFAC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433CE-57C8-4340-8352-E4044234DD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7467" y="333028"/>
            <a:ext cx="10515600" cy="53783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96CC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116492" y="115313"/>
            <a:ext cx="1561043" cy="10706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5400000" flipH="1" flipV="1">
            <a:off x="9624079" y="4434728"/>
            <a:ext cx="3069771" cy="238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37435" y="2702809"/>
            <a:ext cx="6167203" cy="47942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763" y="-465547"/>
            <a:ext cx="6096096" cy="59797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90864" y="1259134"/>
            <a:ext cx="641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796CC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endParaRPr lang="en-US" altLang="zh-CN" sz="4400" b="1" dirty="0" smtClean="0">
              <a:solidFill>
                <a:srgbClr val="796CC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35785" y="2091690"/>
            <a:ext cx="833120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spc="3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多元优化小学英语综合实践类作业设计 </a:t>
            </a:r>
            <a:endParaRPr lang="zh-CN" altLang="en-US" sz="4400" b="1" spc="35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spc="3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4400" b="1" spc="35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91065" y="4595133"/>
            <a:ext cx="615720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59A5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西城实验小学</a:t>
            </a:r>
            <a:r>
              <a:rPr lang="en-US" altLang="zh-CN" sz="2400" dirty="0" smtClean="0">
                <a:solidFill>
                  <a:srgbClr val="59A5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dirty="0" smtClean="0">
                <a:solidFill>
                  <a:srgbClr val="59A5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仲小燕</a:t>
            </a:r>
            <a:r>
              <a:rPr lang="en-US" altLang="zh-CN" sz="2400" dirty="0" smtClean="0">
                <a:solidFill>
                  <a:srgbClr val="59A5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2024.10.11</a:t>
            </a:r>
            <a:endParaRPr lang="en-US" altLang="zh-CN" sz="2400" dirty="0" smtClean="0">
              <a:solidFill>
                <a:srgbClr val="59A5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541" y="344410"/>
            <a:ext cx="1361819" cy="1118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49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49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1800860"/>
            <a:ext cx="2463165" cy="1583690"/>
          </a:xfrm>
          <a:prstGeom prst="rect">
            <a:avLst/>
          </a:prstGeom>
          <a:solidFill>
            <a:srgbClr val="796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08122" y="1890446"/>
            <a:ext cx="5478145" cy="52197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聚焦趣味，创设制作类实践作业</a:t>
            </a:r>
            <a:endParaRPr lang="zh-CN" altLang="en-US" sz="28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9520" y="2680970"/>
            <a:ext cx="3318510" cy="325755"/>
          </a:xfrm>
          <a:prstGeom prst="rect">
            <a:avLst/>
          </a:prstGeom>
          <a:noFill/>
        </p:spPr>
        <p:txBody>
          <a:bodyPr wrap="none" lIns="91440" tIns="45720" rIns="91440" bIns="45720" rtlCol="0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聚焦生活，创设创编类实践作业</a:t>
            </a:r>
            <a:endParaRPr lang="zh-CN" altLang="en-US" sz="28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65399" y="3465686"/>
            <a:ext cx="5478145" cy="52197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聚焦合作，创设演绎类实践作业</a:t>
            </a:r>
            <a:endParaRPr lang="zh-CN" altLang="en-US" sz="28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01219" y="4784631"/>
            <a:ext cx="7092000" cy="267287"/>
          </a:xfrm>
          <a:prstGeom prst="rect">
            <a:avLst/>
          </a:prstGeom>
          <a:solidFill>
            <a:srgbClr val="796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74719" y="1800664"/>
            <a:ext cx="407963" cy="1584000"/>
          </a:xfrm>
          <a:prstGeom prst="rect">
            <a:avLst/>
          </a:prstGeom>
          <a:solidFill>
            <a:srgbClr val="796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prstClr val="white"/>
              </a:solidFill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2040348" y="-428762"/>
            <a:ext cx="6167202" cy="479425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320289" y="1457465"/>
            <a:ext cx="6096096" cy="5979722"/>
          </a:xfrm>
          <a:prstGeom prst="rect">
            <a:avLst/>
          </a:prstGeom>
        </p:spPr>
      </p:pic>
      <p:sp>
        <p:nvSpPr>
          <p:cNvPr id="2" name="TextBox 25"/>
          <p:cNvSpPr txBox="1"/>
          <p:nvPr/>
        </p:nvSpPr>
        <p:spPr>
          <a:xfrm>
            <a:off x="4987699" y="4183236"/>
            <a:ext cx="5478145" cy="52197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聚焦能力，创设口语类实践作业</a:t>
            </a:r>
            <a:endParaRPr lang="zh-CN" altLang="en-US" sz="28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2" presetClass="entr" presetSubtype="1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4" grpId="0"/>
      <p:bldP spid="25" grpId="0"/>
      <p:bldP spid="26" grpId="0"/>
      <p:bldP spid="28" grpId="0" bldLvl="0" animBg="1"/>
      <p:bldP spid="29" grpId="0" bldLvl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新月形 7"/>
          <p:cNvSpPr>
            <a:spLocks noChangeArrowheads="1"/>
          </p:cNvSpPr>
          <p:nvPr/>
        </p:nvSpPr>
        <p:spPr bwMode="auto">
          <a:xfrm rot="15351297">
            <a:off x="5434067" y="3310475"/>
            <a:ext cx="1734391" cy="3466351"/>
          </a:xfrm>
          <a:prstGeom prst="moon">
            <a:avLst>
              <a:gd name="adj" fmla="val 15190"/>
            </a:avLst>
          </a:prstGeom>
          <a:solidFill>
            <a:schemeClr val="bg1"/>
          </a:solidFill>
          <a:ln w="3175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9170" y="765175"/>
            <a:ext cx="10031095" cy="7606665"/>
          </a:xfrm>
          <a:prstGeom prst="rect">
            <a:avLst/>
          </a:prstGeom>
        </p:spPr>
        <p:txBody>
          <a:bodyPr>
            <a:noAutofit/>
          </a:bodyPr>
          <a:p>
            <a:pPr marL="0" indent="3048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一、聚焦趣味，创设制作类实践作业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  <a:p>
            <a:pPr marL="0" indent="3048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在小学英语教学当中，教师在为学生讲述了教材当中的有关内容之后，需要让学生将自己学到的知识应用起来，以此提高学生对英语有关知识的应用能力。因此，在小学英语作业教学当中，教师要重视为学生设计实践性的课外作业，这样不仅可以提高学生完成英语课外作业的兴趣和动力，还可以为学生设计质量较高的英语课外作业。传统作业设计方案多表现为“练习、抄录、背诵”，小学生无法体会到课后复习的乐趣。为了有效改善这一局面，教师可以将视角聚焦于“趣味”，通过创设制作类实践作业的方式，安排小学生进行课后巩固复习，并在这一环节当中，逐步强化小学生对英语作业的兴趣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3048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例如，教师在设计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“The king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＇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s new clothes”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这一课程的课后作业时，可以选用“趣味制作”的游戏作为载体。该项游戏主要是指教师围绕课程主旨，让小学生结合对英语文章的理解，采取绘画制作、模型制作等形式进行巩固。绘画制作方面，小学生可以发挥自身天马行空的想象力，以绘画的方式将文章场景展现到纸面之上；而模型制作方面与之相近，主要是指教师联动小学生的家长，让家长配合小学生，动手创作一个课程主题的立体模型，而后，再使用英语描述这一模型所“讲述”的故事。教师对英语作业设计做出趣味化的实践创新，既改善了以往枯燥、单调的课堂氛围，又激发了小学生的课后复习动力，进而提升了小学英语课后巩固工作的质量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新月形 7"/>
          <p:cNvSpPr>
            <a:spLocks noChangeArrowheads="1"/>
          </p:cNvSpPr>
          <p:nvPr/>
        </p:nvSpPr>
        <p:spPr bwMode="auto">
          <a:xfrm rot="15351297">
            <a:off x="5434067" y="3310475"/>
            <a:ext cx="1734391" cy="3466351"/>
          </a:xfrm>
          <a:prstGeom prst="moon">
            <a:avLst>
              <a:gd name="adj" fmla="val 15190"/>
            </a:avLst>
          </a:prstGeom>
          <a:solidFill>
            <a:schemeClr val="bg1"/>
          </a:solidFill>
          <a:ln w="3175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4" descr="4"/>
          <p:cNvPicPr>
            <a:picLocks noChangeAspect="1"/>
          </p:cNvPicPr>
          <p:nvPr/>
        </p:nvPicPr>
        <p:blipFill>
          <a:blip r:embed="rId1">
            <a:lum bright="-18000" contrast="30000"/>
          </a:blip>
          <a:stretch>
            <a:fillRect/>
          </a:stretch>
        </p:blipFill>
        <p:spPr>
          <a:xfrm>
            <a:off x="6187440" y="692785"/>
            <a:ext cx="4277360" cy="2921000"/>
          </a:xfrm>
          <a:prstGeom prst="rect">
            <a:avLst/>
          </a:prstGeom>
        </p:spPr>
      </p:pic>
      <p:pic>
        <p:nvPicPr>
          <p:cNvPr id="2" name="图片 2" descr="6"/>
          <p:cNvPicPr>
            <a:picLocks noChangeAspect="1"/>
          </p:cNvPicPr>
          <p:nvPr/>
        </p:nvPicPr>
        <p:blipFill>
          <a:blip r:embed="rId2">
            <a:lum bright="-42000" contrast="54000"/>
          </a:blip>
          <a:stretch>
            <a:fillRect/>
          </a:stretch>
        </p:blipFill>
        <p:spPr>
          <a:xfrm>
            <a:off x="1865630" y="693420"/>
            <a:ext cx="4321810" cy="2878455"/>
          </a:xfrm>
          <a:prstGeom prst="rect">
            <a:avLst/>
          </a:prstGeom>
        </p:spPr>
      </p:pic>
      <p:pic>
        <p:nvPicPr>
          <p:cNvPr id="5" name="图片 5" descr="3"/>
          <p:cNvPicPr>
            <a:picLocks noChangeAspect="1"/>
          </p:cNvPicPr>
          <p:nvPr/>
        </p:nvPicPr>
        <p:blipFill>
          <a:blip r:embed="rId3">
            <a:lum bright="-12000" contrast="18000"/>
          </a:blip>
          <a:stretch>
            <a:fillRect/>
          </a:stretch>
        </p:blipFill>
        <p:spPr>
          <a:xfrm>
            <a:off x="1865630" y="3571875"/>
            <a:ext cx="4321810" cy="2736215"/>
          </a:xfrm>
          <a:prstGeom prst="rect">
            <a:avLst/>
          </a:prstGeom>
        </p:spPr>
      </p:pic>
      <p:pic>
        <p:nvPicPr>
          <p:cNvPr id="6" name="图片 6" descr="5"/>
          <p:cNvPicPr>
            <a:picLocks noChangeAspect="1"/>
          </p:cNvPicPr>
          <p:nvPr/>
        </p:nvPicPr>
        <p:blipFill>
          <a:blip r:embed="rId4">
            <a:lum bright="-12000" contrast="18000"/>
          </a:blip>
          <a:stretch>
            <a:fillRect/>
          </a:stretch>
        </p:blipFill>
        <p:spPr>
          <a:xfrm>
            <a:off x="6187440" y="3571875"/>
            <a:ext cx="4277995" cy="2736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新月形 7"/>
          <p:cNvSpPr>
            <a:spLocks noChangeArrowheads="1"/>
          </p:cNvSpPr>
          <p:nvPr/>
        </p:nvSpPr>
        <p:spPr bwMode="auto">
          <a:xfrm rot="15351297">
            <a:off x="5434067" y="3310475"/>
            <a:ext cx="1734391" cy="3466351"/>
          </a:xfrm>
          <a:prstGeom prst="moon">
            <a:avLst>
              <a:gd name="adj" fmla="val 15190"/>
            </a:avLst>
          </a:prstGeom>
          <a:solidFill>
            <a:schemeClr val="bg1"/>
          </a:solidFill>
          <a:ln w="3175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27835" y="1227455"/>
            <a:ext cx="8306435" cy="452310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048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二、聚焦生活，创设创编类实践作业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  <a:p>
            <a:pPr marL="0" indent="3048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知识本就与客观生活存在着密切的联系，教师在设计课后作业时，同样可以以此作为出发点，通过创设生活创编类实践作业的方式安排小学生进行课后复习，并在这一过程当中逐步提升小学生的英语写作能力。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3048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例如，教师在设计“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Then and now”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这一课程的课后作业时，可以借助微课技术进行辅助。在录制巩固知识的微课视频时，教师需要对课程涉及的英语知识作出详细的回顾，并对英语写作相关的技能做出相应的讲演。而后，再让小学生结合对微课视频内容的理解，撰写一篇与教材文章主题相近的生活短文；或讓小学生反复阅读文章，对文章的内容进行合理的续写。对于一些写作功底比较高的小学生，教师还可以自拟写作主题，让该部分学生仿照教材文章的写作方法，独立创作一篇描绘生活的英语短文。教师对作业设计做出生活化的实践创新，既夯实了小学生对课程知识的掌握，又锻炼了小学生的英语创作、英语编写能力，进而增强了小学英语课后巩固工作的效率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新月形 7"/>
          <p:cNvSpPr>
            <a:spLocks noChangeArrowheads="1"/>
          </p:cNvSpPr>
          <p:nvPr/>
        </p:nvSpPr>
        <p:spPr bwMode="auto">
          <a:xfrm rot="15351297">
            <a:off x="5434067" y="3310475"/>
            <a:ext cx="1734391" cy="3466351"/>
          </a:xfrm>
          <a:prstGeom prst="moon">
            <a:avLst>
              <a:gd name="adj" fmla="val 15190"/>
            </a:avLst>
          </a:prstGeom>
          <a:solidFill>
            <a:schemeClr val="bg1"/>
          </a:solidFill>
          <a:ln w="3175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图片 10" descr="10"/>
          <p:cNvPicPr>
            <a:picLocks noChangeAspect="1"/>
          </p:cNvPicPr>
          <p:nvPr/>
        </p:nvPicPr>
        <p:blipFill>
          <a:blip r:embed="rId1">
            <a:lum contrast="48000"/>
          </a:blip>
          <a:stretch>
            <a:fillRect/>
          </a:stretch>
        </p:blipFill>
        <p:spPr>
          <a:xfrm>
            <a:off x="1050925" y="1374140"/>
            <a:ext cx="3152775" cy="4395470"/>
          </a:xfrm>
          <a:prstGeom prst="rect">
            <a:avLst/>
          </a:prstGeom>
        </p:spPr>
      </p:pic>
      <p:pic>
        <p:nvPicPr>
          <p:cNvPr id="13" name="图片 13" descr="7"/>
          <p:cNvPicPr>
            <a:picLocks noChangeAspect="1"/>
          </p:cNvPicPr>
          <p:nvPr/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4637405" y="1374140"/>
            <a:ext cx="3122930" cy="4323715"/>
          </a:xfrm>
          <a:prstGeom prst="rect">
            <a:avLst/>
          </a:prstGeom>
        </p:spPr>
      </p:pic>
      <p:pic>
        <p:nvPicPr>
          <p:cNvPr id="14" name="图片 14" descr="9"/>
          <p:cNvPicPr>
            <a:picLocks noChangeAspect="1"/>
          </p:cNvPicPr>
          <p:nvPr/>
        </p:nvPicPr>
        <p:blipFill>
          <a:blip r:embed="rId3">
            <a:lum bright="6000" contrast="12000"/>
          </a:blip>
          <a:stretch>
            <a:fillRect/>
          </a:stretch>
        </p:blipFill>
        <p:spPr>
          <a:xfrm>
            <a:off x="8194040" y="1374140"/>
            <a:ext cx="2973705" cy="432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新月形 7"/>
          <p:cNvSpPr>
            <a:spLocks noChangeArrowheads="1"/>
          </p:cNvSpPr>
          <p:nvPr/>
        </p:nvSpPr>
        <p:spPr bwMode="auto">
          <a:xfrm rot="15351297">
            <a:off x="5434067" y="3310475"/>
            <a:ext cx="1734391" cy="3466351"/>
          </a:xfrm>
          <a:prstGeom prst="moon">
            <a:avLst>
              <a:gd name="adj" fmla="val 15190"/>
            </a:avLst>
          </a:prstGeom>
          <a:solidFill>
            <a:schemeClr val="bg1"/>
          </a:solidFill>
          <a:ln w="3175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21130" y="1093470"/>
            <a:ext cx="8422005" cy="41541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048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三、聚焦合作，创设演绎类实践作业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  <a:p>
            <a:pPr marL="0" indent="3048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聚焦合作，顾名思义，即小学英语教师打破以往“个体式”的作业设计格局。将班级小学生划分为若干小组，让他们以小组协作的形式共同完成特定的课后巩固任务。这一角度的创新设计，不仅可以培养小学生的团队合作意识，还能够在小组成员联动的过程中，进一步点燃小学生的课后复习热情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3048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例如，教师在设计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“Chinese New Year”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这一课程的课后作业时，可以采用四人小组制，让小学生们自行组成互动复习小组。该课程的主题是“中国新年”，因此教师可以安排小学生们结合对“中国新年”的理解，以小组合作的方式，共同创作一部情景短剧，并使用英语将之演绎出来。短剧方面，主题要与课程主旨一致，内容要充分体现课程涉及的各个知识点。教师对作业设计做出合作化的实践创新，既革新了课后巩固活动的表现形式，又在小组演绎的过程中深化了小学生对课程知识的理解与感知，促进了小学英语课后巩固工作的实效开展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新月形 7"/>
          <p:cNvSpPr>
            <a:spLocks noChangeArrowheads="1"/>
          </p:cNvSpPr>
          <p:nvPr/>
        </p:nvSpPr>
        <p:spPr bwMode="auto">
          <a:xfrm rot="15351297">
            <a:off x="5434067" y="3310475"/>
            <a:ext cx="1734391" cy="3466351"/>
          </a:xfrm>
          <a:prstGeom prst="moon">
            <a:avLst>
              <a:gd name="adj" fmla="val 15190"/>
            </a:avLst>
          </a:prstGeom>
          <a:solidFill>
            <a:schemeClr val="bg1"/>
          </a:solidFill>
          <a:ln w="3175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9330" y="466725"/>
            <a:ext cx="10031095" cy="8145780"/>
          </a:xfrm>
          <a:prstGeom prst="rect">
            <a:avLst/>
          </a:prstGeom>
        </p:spPr>
        <p:txBody>
          <a:bodyPr>
            <a:noAutofit/>
          </a:bodyPr>
          <a:p>
            <a:pPr marL="0" indent="3048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四、聚焦能力，创设口语类实践作业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  <a:p>
            <a:pPr marL="0" indent="3048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实践是检验真理的唯一标准，只有让学生参与实践，才能有机会把所学的理论知识得以运用。教师在创设作业期间，要注重学生的创意性、独特性，从多维度、多视角出发，激发学生的学习兴趣，让学生能够在作业期间发现新事物，调动学生的好奇心、激发学生的兴趣感。在此期间，教师可以设计一些具有实践意义的作业，让学生能够积极参与进来，培养学生动手操作能力、运用实践能力、口语表达能力，给予学生创造相互交流的空间和时间，鼓励学生大胆说、大胆做，在作业中能够切实体验，从实践操作中学会观察和推理，最终通过自身不断尝试完成作业任务。口头作业的设计能够锻炼学生对知识的理解能力和口语表达能力，将习得的旧知识深入理解，复述一遍所学知识的重点内容，用自己认为合适的方式表达出来，加强学生的概念意识，培养学生表述能力，再进一步观察书本上的知识与实际生活之间的紧密性、关联性、衔接性，便于学生对知识的理解和掌握。通过更加形象具体的事物，能够获得真实的体验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3048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例如，教师可以结合教学内容，在班级中以小组合作学习的模式，将学生们划分，让学生们共同参与情境表演，结合教学中的内容，鼓励学生创编剧本，小组内学生共同探讨和交流，分配相应的角色，并将所学知识点及时运用，通过反复练习和表演，能够将知识学精、学透，知识不断在脑海中巩固，加深记忆。实践作业的形式也是多种多样，可以将所学知识点进行检测、背诵、脱口秀表演、辩论等，采用这种带有趣味性的作业设计，能够让学生产生极大的兴趣。实践作业更能体现出学生的综合水平，对知识的理解和掌握程度，培养学生提取信息的能力，以及思维应变能力和口语表达能力等，能够真正实现减负提质的教学目标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22036" y="629403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PPT</a:t>
            </a:r>
            <a:r>
              <a:rPr lang="zh-CN" altLang="en-US" sz="100" dirty="0" smtClean="0">
                <a:solidFill>
                  <a:schemeClr val="bg1"/>
                </a:solidFill>
              </a:rPr>
              <a:t>论坛：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www.1ppt.cn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37435" y="2702809"/>
            <a:ext cx="6167203" cy="47942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763" y="-465547"/>
            <a:ext cx="6096096" cy="59797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92885" y="2921635"/>
            <a:ext cx="88163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796CC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listening!</a:t>
            </a:r>
            <a:endParaRPr lang="en-US" altLang="zh-CN" sz="6600" b="1" dirty="0">
              <a:solidFill>
                <a:srgbClr val="796CC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726" y="1648106"/>
            <a:ext cx="1361819" cy="1118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p="http://schemas.openxmlformats.org/presentationml/2006/main">
  <p:tag name="commondata" val="eyJoZGlkIjoiNTIyNTRlYWUwOWZmODM0NDY0MjIyODQwZDA4YTIzYTgifQ=="/>
</p:tagLst>
</file>

<file path=ppt/theme/theme1.xml><?xml version="1.0" encoding="utf-8"?>
<a:theme xmlns:a="http://schemas.openxmlformats.org/drawingml/2006/main" name="第一PPT，www.1ppt.com">
  <a:themeElements>
    <a:clrScheme name="自定义 545">
      <a:dk1>
        <a:sysClr val="windowText" lastClr="000000"/>
      </a:dk1>
      <a:lt1>
        <a:sysClr val="window" lastClr="FFFFFF"/>
      </a:lt1>
      <a:dk2>
        <a:srgbClr val="796CC2"/>
      </a:dk2>
      <a:lt2>
        <a:srgbClr val="E7E6E6"/>
      </a:lt2>
      <a:accent1>
        <a:srgbClr val="2F6FAD"/>
      </a:accent1>
      <a:accent2>
        <a:srgbClr val="796CC2"/>
      </a:accent2>
      <a:accent3>
        <a:srgbClr val="2F6FAD"/>
      </a:accent3>
      <a:accent4>
        <a:srgbClr val="796CC2"/>
      </a:accent4>
      <a:accent5>
        <a:srgbClr val="2F6FAD"/>
      </a:accent5>
      <a:accent6>
        <a:srgbClr val="796CC2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2741</Words>
  <Application>WPS 演示</Application>
  <PresentationFormat>自定义</PresentationFormat>
  <Paragraphs>43</Paragraphs>
  <Slides>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黑体</vt:lpstr>
      <vt:lpstr>Arial Unicode MS</vt:lpstr>
      <vt:lpstr>Arial Black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lastModifiedBy>阿勇</cp:lastModifiedBy>
  <cp:revision>41</cp:revision>
  <dcterms:created xsi:type="dcterms:W3CDTF">2015-05-05T08:02:00Z</dcterms:created>
  <dcterms:modified xsi:type="dcterms:W3CDTF">2024-10-10T13:48:11Z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2052-12.1.0.18240</vt:lpwstr>
  </property>
  <property fmtid="{D5CDD505-2E9C-101B-9397-08002B2CF9AE}" pid="3" name="ICV">
    <vt:lpwstr>D793D26724A245F28B0CD37BDB240C51_12</vt:lpwstr>
  </property>
</Properties>
</file>